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1" r:id="rId2"/>
    <p:sldId id="382" r:id="rId3"/>
    <p:sldId id="353" r:id="rId4"/>
    <p:sldId id="379" r:id="rId5"/>
    <p:sldId id="380" r:id="rId6"/>
    <p:sldId id="359" r:id="rId7"/>
    <p:sldId id="360" r:id="rId8"/>
    <p:sldId id="388" r:id="rId9"/>
    <p:sldId id="362" r:id="rId10"/>
    <p:sldId id="383" r:id="rId11"/>
    <p:sldId id="384" r:id="rId12"/>
    <p:sldId id="385" r:id="rId13"/>
    <p:sldId id="386" r:id="rId14"/>
    <p:sldId id="387" r:id="rId15"/>
    <p:sldId id="28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B93"/>
    <a:srgbClr val="FF0000"/>
    <a:srgbClr val="F07F09"/>
    <a:srgbClr val="4E8542"/>
    <a:srgbClr val="79B56B"/>
    <a:srgbClr val="F2A136"/>
    <a:srgbClr val="7297E8"/>
    <a:srgbClr val="FB537B"/>
    <a:srgbClr val="604878"/>
    <a:srgbClr val="9F29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51" autoAdjust="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AF6FD-484E-49FC-8478-C0BF5CDF1CC0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80A46-347E-4FE1-A096-9DCEA0A8AB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746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8" name="Picture 2" descr="HyReadebook電子書(logo)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32240" y="40697"/>
            <a:ext cx="2352466" cy="7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3928" y="1059712"/>
            <a:ext cx="4570848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5896" y="234888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49480" y="234888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Picture 2" descr="HyReadebook電子書(logo)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32240" y="40697"/>
            <a:ext cx="2352466" cy="7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D5E2D7-D0FB-4A8A-A3E7-1C3115348AC1}" type="datetimeFigureOut">
              <a:rPr lang="zh-TW" altLang="en-US" smtClean="0"/>
              <a:pPr/>
              <a:t>2015/1/9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4D0157-01FE-494B-BF55-AB0BB76CBB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yReadebook電子書(logo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124"/>
          <a:stretch/>
        </p:blipFill>
        <p:spPr bwMode="auto">
          <a:xfrm>
            <a:off x="1259632" y="1621548"/>
            <a:ext cx="6336704" cy="146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2222635" y="2875583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電子</a:t>
            </a:r>
            <a:r>
              <a:rPr lang="zh-TW" altLang="en-US" sz="4400" b="1">
                <a:latin typeface="微軟正黑體" pitchFamily="34" charset="-120"/>
                <a:ea typeface="微軟正黑體" pitchFamily="34" charset="-120"/>
              </a:rPr>
              <a:t>雜誌</a:t>
            </a:r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sz="4400" b="1">
                <a:latin typeface="微軟正黑體" pitchFamily="34" charset="-120"/>
                <a:ea typeface="微軟正黑體" pitchFamily="34" charset="-120"/>
              </a:rPr>
              <a:t>手冊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D:\圖檔\ca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96"/>
          <a:stretch/>
        </p:blipFill>
        <p:spPr bwMode="auto">
          <a:xfrm>
            <a:off x="32208" y="4149080"/>
            <a:ext cx="27497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Grace\HyWeb\HyRead 廣告文宣\素材\hyweb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2605"/>
            <a:ext cx="2123728" cy="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1" y="768052"/>
            <a:ext cx="7981950" cy="58293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985522" y="1234821"/>
            <a:ext cx="570245" cy="468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圖說文字 3"/>
          <p:cNvSpPr/>
          <p:nvPr/>
        </p:nvSpPr>
        <p:spPr>
          <a:xfrm>
            <a:off x="3131840" y="1988840"/>
            <a:ext cx="5423927" cy="504056"/>
          </a:xfrm>
          <a:prstGeom prst="wedgeRectCallout">
            <a:avLst>
              <a:gd name="adj1" fmla="val 41005"/>
              <a:gd name="adj2" fmla="val -10946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點選「登入</a:t>
            </a:r>
            <a:r>
              <a:rPr lang="zh-TW" altLang="en-US" sz="2400" dirty="0" smtClean="0"/>
              <a:t>」，輸入個人帳號與密碼</a:t>
            </a:r>
            <a:endParaRPr lang="zh-TW" altLang="en-US" sz="2400" dirty="0"/>
          </a:p>
        </p:txBody>
      </p:sp>
      <p:grpSp>
        <p:nvGrpSpPr>
          <p:cNvPr id="9" name="群組 8"/>
          <p:cNvGrpSpPr/>
          <p:nvPr/>
        </p:nvGrpSpPr>
        <p:grpSpPr>
          <a:xfrm>
            <a:off x="4499992" y="2880835"/>
            <a:ext cx="4391025" cy="3781425"/>
            <a:chOff x="2376487" y="1538287"/>
            <a:chExt cx="4391025" cy="3781425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6487" y="1538287"/>
              <a:ext cx="4391025" cy="378142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744594" y="4653136"/>
              <a:ext cx="1860748" cy="3243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292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62" y="864530"/>
            <a:ext cx="7981950" cy="58293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476672"/>
            <a:ext cx="4392488" cy="6098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點選封面，即可進行借閱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4660070" y="3481288"/>
            <a:ext cx="1896679" cy="451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62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26644"/>
          <a:stretch/>
        </p:blipFill>
        <p:spPr>
          <a:xfrm>
            <a:off x="467544" y="1657135"/>
            <a:ext cx="7962900" cy="4297090"/>
          </a:xfrm>
          <a:prstGeom prst="rect">
            <a:avLst/>
          </a:prstGeom>
        </p:spPr>
      </p:pic>
      <p:sp>
        <p:nvSpPr>
          <p:cNvPr id="3" name="矩形圖說文字 2"/>
          <p:cNvSpPr/>
          <p:nvPr/>
        </p:nvSpPr>
        <p:spPr>
          <a:xfrm>
            <a:off x="1115616" y="692696"/>
            <a:ext cx="5544616" cy="753830"/>
          </a:xfrm>
          <a:prstGeom prst="wedgeRectCallout">
            <a:avLst>
              <a:gd name="adj1" fmla="val 60102"/>
              <a:gd name="adj2" fmla="val 5394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完成借閱後，至「我的書櫃」即可看書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092280" y="1556792"/>
            <a:ext cx="1084612" cy="57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925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68308"/>
            <a:ext cx="7915275" cy="57531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0" y="3869654"/>
            <a:ext cx="2160240" cy="4367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180470" y="4810523"/>
            <a:ext cx="1296743" cy="57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圖說文字 4"/>
          <p:cNvSpPr/>
          <p:nvPr/>
        </p:nvSpPr>
        <p:spPr>
          <a:xfrm>
            <a:off x="5364088" y="3221582"/>
            <a:ext cx="3528000" cy="487701"/>
          </a:xfrm>
          <a:prstGeom prst="wedgeRectCallout">
            <a:avLst>
              <a:gd name="adj1" fmla="val -35482"/>
              <a:gd name="adj2" fmla="val 815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下載電子書，亦可邊下載邊閱讀</a:t>
            </a:r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1508662" y="5746627"/>
            <a:ext cx="4824536" cy="714641"/>
          </a:xfrm>
          <a:prstGeom prst="wedgeRectCallout">
            <a:avLst>
              <a:gd name="adj1" fmla="val 43524"/>
              <a:gd name="adj2" fmla="val -10059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借閱期間可任意閱讀，亦可隨時還書</a:t>
            </a:r>
            <a:endParaRPr lang="en-US" altLang="zh-TW" dirty="0" smtClean="0"/>
          </a:p>
          <a:p>
            <a:pPr algn="ctr"/>
            <a:r>
              <a:rPr lang="zh-TW" altLang="en-US" dirty="0"/>
              <a:t>借期</a:t>
            </a:r>
            <a:r>
              <a:rPr lang="zh-TW" altLang="en-US" dirty="0" smtClean="0"/>
              <a:t>到</a:t>
            </a:r>
            <a:r>
              <a:rPr lang="zh-TW" altLang="en-US" dirty="0"/>
              <a:t>時</a:t>
            </a:r>
            <a:r>
              <a:rPr lang="zh-TW" altLang="en-US" dirty="0" smtClean="0"/>
              <a:t>，系統會自動還書，不須擔心過期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06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3144791"/>
            <a:ext cx="7915275" cy="330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1" y="1911495"/>
            <a:ext cx="8777287" cy="1057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閱讀軟體下載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68144" y="1812336"/>
            <a:ext cx="948339" cy="433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3998991" y="1173787"/>
            <a:ext cx="4620931" cy="487701"/>
          </a:xfrm>
          <a:prstGeom prst="wedgeRectCallout">
            <a:avLst>
              <a:gd name="adj1" fmla="val 2336"/>
              <a:gd name="adj2" fmla="val 7633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若要使用</a:t>
            </a:r>
            <a:r>
              <a:rPr lang="en-US" altLang="zh-TW" dirty="0" smtClean="0"/>
              <a:t>PC</a:t>
            </a:r>
            <a:r>
              <a:rPr lang="zh-TW" altLang="en-US" dirty="0" smtClean="0"/>
              <a:t>版下載閱讀，可點選「下載」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stCxn id="5" idx="2"/>
          </p:cNvCxnSpPr>
          <p:nvPr/>
        </p:nvCxnSpPr>
        <p:spPr>
          <a:xfrm flipH="1">
            <a:off x="3923928" y="2245898"/>
            <a:ext cx="2418386" cy="28044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324535" y="5865865"/>
            <a:ext cx="5629043" cy="703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連結到下載頁面，安裝與操作說明詳見網站介紹：</a:t>
            </a:r>
            <a:endParaRPr lang="en-US" altLang="zh-TW" dirty="0" smtClean="0"/>
          </a:p>
          <a:p>
            <a:pPr algn="ctr"/>
            <a:r>
              <a:rPr lang="en-US" altLang="zh-TW" dirty="0">
                <a:solidFill>
                  <a:srgbClr val="FFFF00"/>
                </a:solidFill>
              </a:rPr>
              <a:t>http://</a:t>
            </a:r>
            <a:r>
              <a:rPr lang="en-US" altLang="zh-TW" dirty="0" smtClean="0">
                <a:solidFill>
                  <a:srgbClr val="FFFF00"/>
                </a:solidFill>
              </a:rPr>
              <a:t>ebook.hyread.com.tw/hyreader_pc.jsp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yReadebook電子書(logo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384376" cy="6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圖檔\ca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96"/>
          <a:stretch/>
        </p:blipFill>
        <p:spPr bwMode="auto">
          <a:xfrm>
            <a:off x="32208" y="4149080"/>
            <a:ext cx="27497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200" dirty="0"/>
              <a:t>客服專線：</a:t>
            </a:r>
            <a:r>
              <a:rPr lang="en-US" altLang="zh-TW" sz="3200" dirty="0"/>
              <a:t>(02)2395-6966 </a:t>
            </a:r>
            <a:r>
              <a:rPr lang="zh-TW" altLang="en-US" sz="3200" dirty="0"/>
              <a:t>分機</a:t>
            </a:r>
            <a:r>
              <a:rPr lang="en-US" altLang="zh-TW" sz="3200" dirty="0"/>
              <a:t>2555</a:t>
            </a:r>
            <a:br>
              <a:rPr lang="en-US" altLang="zh-TW" sz="3200" dirty="0"/>
            </a:br>
            <a:r>
              <a:rPr lang="zh-TW" altLang="en-US" sz="3200" dirty="0"/>
              <a:t>客服信箱：</a:t>
            </a:r>
            <a:r>
              <a:rPr lang="en-US" altLang="zh-TW" sz="3200" dirty="0" smtClean="0"/>
              <a:t>service@hyread.com.tw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082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支援多種載具閱讀</a:t>
            </a:r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4312"/>
            <a:ext cx="8131272" cy="516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19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262837" cy="47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TW" sz="3200" dirty="0" smtClean="0"/>
              <a:t>HyRead</a:t>
            </a:r>
            <a:r>
              <a:rPr lang="zh-TW" altLang="en-US" sz="3200" dirty="0" smtClean="0"/>
              <a:t>電子雜誌平台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2000" dirty="0" smtClean="0"/>
              <a:t>http</a:t>
            </a:r>
            <a:r>
              <a:rPr lang="en-US" altLang="zh-TW" sz="2000" dirty="0" smtClean="0"/>
              <a:t>://kcbsntpc.ebook.hyread.com.tw</a:t>
            </a:r>
            <a:endParaRPr lang="zh-TW" altLang="en-US" sz="2000" dirty="0"/>
          </a:p>
        </p:txBody>
      </p:sp>
      <p:sp>
        <p:nvSpPr>
          <p:cNvPr id="7" name="圓角矩形 6"/>
          <p:cNvSpPr/>
          <p:nvPr/>
        </p:nvSpPr>
        <p:spPr>
          <a:xfrm>
            <a:off x="4286248" y="1214422"/>
            <a:ext cx="720080" cy="3894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2500298" y="1785926"/>
            <a:ext cx="4824536" cy="500374"/>
          </a:xfrm>
          <a:prstGeom prst="wedgeRectCallout">
            <a:avLst>
              <a:gd name="adj1" fmla="val 270"/>
              <a:gd name="adj2" fmla="val -11198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000" dirty="0"/>
              <a:t>於網站右上方</a:t>
            </a:r>
            <a:r>
              <a:rPr lang="zh-TW" altLang="en-US" sz="2000" dirty="0" smtClean="0"/>
              <a:t>登入圖書館帳號與密碼。</a:t>
            </a:r>
            <a:endParaRPr lang="en-US" altLang="zh-TW" sz="2000" dirty="0" smtClean="0"/>
          </a:p>
        </p:txBody>
      </p:sp>
      <p:sp>
        <p:nvSpPr>
          <p:cNvPr id="10" name="圓角矩形 9"/>
          <p:cNvSpPr/>
          <p:nvPr/>
        </p:nvSpPr>
        <p:spPr>
          <a:xfrm>
            <a:off x="6643702" y="2214554"/>
            <a:ext cx="791223" cy="3905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圖說文字 11"/>
          <p:cNvSpPr/>
          <p:nvPr/>
        </p:nvSpPr>
        <p:spPr>
          <a:xfrm>
            <a:off x="6660232" y="2857496"/>
            <a:ext cx="2483768" cy="1264965"/>
          </a:xfrm>
          <a:prstGeom prst="wedgeRectCallout">
            <a:avLst>
              <a:gd name="adj1" fmla="val -34970"/>
              <a:gd name="adj2" fmla="val -7100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/>
              <a:t>點選</a:t>
            </a:r>
            <a:endParaRPr lang="en-US" altLang="zh-TW" sz="2400" dirty="0"/>
          </a:p>
          <a:p>
            <a:r>
              <a:rPr lang="zh-TW" altLang="en-US" sz="2400" dirty="0" smtClean="0"/>
              <a:t>「看更多」</a:t>
            </a:r>
            <a:endParaRPr lang="en-US" altLang="zh-TW" sz="2400" dirty="0"/>
          </a:p>
          <a:p>
            <a:r>
              <a:rPr lang="zh-TW" altLang="en-US" sz="2400" dirty="0"/>
              <a:t>可觀看雜誌清單</a:t>
            </a:r>
          </a:p>
        </p:txBody>
      </p:sp>
    </p:spTree>
    <p:extLst>
      <p:ext uri="{BB962C8B-B14F-4D97-AF65-F5344CB8AC3E}">
        <p14:creationId xmlns:p14="http://schemas.microsoft.com/office/powerpoint/2010/main" xmlns="" val="23747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雜誌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69818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00372"/>
            <a:ext cx="6340629" cy="353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圖說文字 11"/>
          <p:cNvSpPr/>
          <p:nvPr/>
        </p:nvSpPr>
        <p:spPr>
          <a:xfrm>
            <a:off x="4429124" y="1571612"/>
            <a:ext cx="2857520" cy="1071570"/>
          </a:xfrm>
          <a:prstGeom prst="wedgeRectCallout">
            <a:avLst>
              <a:gd name="adj1" fmla="val -67417"/>
              <a:gd name="adj2" fmla="val -851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/>
              <a:t>點選</a:t>
            </a:r>
            <a:endParaRPr lang="en-US" altLang="zh-TW" sz="2400" dirty="0"/>
          </a:p>
          <a:p>
            <a:r>
              <a:rPr lang="zh-TW" altLang="en-US" sz="2400" dirty="0" smtClean="0"/>
              <a:t>想閱讀</a:t>
            </a:r>
            <a:r>
              <a:rPr lang="zh-TW" altLang="en-US" sz="2400" dirty="0" smtClean="0"/>
              <a:t>的</a:t>
            </a:r>
            <a:r>
              <a:rPr lang="zh-TW" altLang="en-US" sz="2400" dirty="0" smtClean="0"/>
              <a:t>雜誌</a:t>
            </a:r>
            <a:endParaRPr lang="zh-TW" altLang="en-US" sz="2400" dirty="0"/>
          </a:p>
        </p:txBody>
      </p:sp>
      <p:sp>
        <p:nvSpPr>
          <p:cNvPr id="11" name="矩形圖說文字 10"/>
          <p:cNvSpPr/>
          <p:nvPr/>
        </p:nvSpPr>
        <p:spPr>
          <a:xfrm>
            <a:off x="5429256" y="3857628"/>
            <a:ext cx="2857520" cy="1071570"/>
          </a:xfrm>
          <a:prstGeom prst="wedgeRectCallout">
            <a:avLst>
              <a:gd name="adj1" fmla="val -67417"/>
              <a:gd name="adj2" fmla="val -851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/>
              <a:t>即展開該雜誌清單列表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選擇欲借雜誌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751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b="34689"/>
          <a:stretch/>
        </p:blipFill>
        <p:spPr>
          <a:xfrm>
            <a:off x="683568" y="1538912"/>
            <a:ext cx="8096250" cy="300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借閱雜誌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6193863" y="1916832"/>
            <a:ext cx="2492937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193863" y="2708920"/>
            <a:ext cx="898417" cy="4742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圖說文字 3"/>
          <p:cNvSpPr/>
          <p:nvPr/>
        </p:nvSpPr>
        <p:spPr>
          <a:xfrm>
            <a:off x="3066165" y="2252344"/>
            <a:ext cx="2880320" cy="1234954"/>
          </a:xfrm>
          <a:prstGeom prst="wedgeRectCallout">
            <a:avLst>
              <a:gd name="adj1" fmla="val 58388"/>
              <a:gd name="adj2" fmla="val -344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登入帳號後</a:t>
            </a:r>
            <a:endParaRPr lang="en-US" altLang="zh-TW" dirty="0" smtClean="0"/>
          </a:p>
          <a:p>
            <a:pPr algn="ctr"/>
            <a:r>
              <a:rPr lang="zh-TW" altLang="en-US" dirty="0"/>
              <a:t>可以借閱電子</a:t>
            </a:r>
            <a:r>
              <a:rPr lang="zh-TW" altLang="en-US" dirty="0" smtClean="0"/>
              <a:t>書</a:t>
            </a:r>
            <a:endParaRPr lang="en-US" altLang="zh-TW" dirty="0" smtClean="0"/>
          </a:p>
          <a:p>
            <a:pPr algn="ctr"/>
            <a:r>
              <a:rPr lang="zh-TW" altLang="en-US" dirty="0"/>
              <a:t>借閱後會顯示</a:t>
            </a:r>
            <a:r>
              <a:rPr lang="zh-TW" altLang="en-US" dirty="0" smtClean="0"/>
              <a:t>於個人書房</a:t>
            </a:r>
            <a:endParaRPr lang="zh-TW" altLang="en-US" dirty="0"/>
          </a:p>
        </p:txBody>
      </p:sp>
      <p:sp>
        <p:nvSpPr>
          <p:cNvPr id="9" name="矩形圖說文字 8"/>
          <p:cNvSpPr/>
          <p:nvPr/>
        </p:nvSpPr>
        <p:spPr>
          <a:xfrm>
            <a:off x="6063605" y="3595825"/>
            <a:ext cx="2880320" cy="846751"/>
          </a:xfrm>
          <a:prstGeom prst="wedgeRectCallout">
            <a:avLst>
              <a:gd name="adj1" fmla="val -32587"/>
              <a:gd name="adj2" fmla="val -9378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在單位</a:t>
            </a:r>
            <a:r>
              <a:rPr lang="en-US" altLang="zh-TW" dirty="0" smtClean="0"/>
              <a:t>IP</a:t>
            </a:r>
            <a:r>
              <a:rPr lang="zh-TW" altLang="en-US" dirty="0" smtClean="0"/>
              <a:t>範圍內</a:t>
            </a:r>
            <a:endParaRPr lang="en-US" altLang="zh-TW" dirty="0" smtClean="0"/>
          </a:p>
          <a:p>
            <a:pPr algn="ctr"/>
            <a:r>
              <a:rPr lang="zh-TW" altLang="en-US" dirty="0"/>
              <a:t>可以直接線上全本瀏覽</a:t>
            </a:r>
          </a:p>
        </p:txBody>
      </p:sp>
      <p:sp>
        <p:nvSpPr>
          <p:cNvPr id="5" name="AutoShape 5" descr="http://hywebtech.ebook.hyread.com.tw/images/download_readin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4991599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直接以瀏覽器看書，不需安裝閱讀軟體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835696" y="5429323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可離線閱讀，需</a:t>
            </a:r>
            <a:r>
              <a:rPr lang="zh-TW" altLang="en-US" sz="2000" dirty="0" smtClean="0"/>
              <a:t>安裝閱讀軟體</a:t>
            </a:r>
            <a:endParaRPr lang="zh-TW" altLang="en-US" sz="2000" dirty="0"/>
          </a:p>
        </p:txBody>
      </p:sp>
      <p:pic>
        <p:nvPicPr>
          <p:cNvPr id="6158" name="Picture 14" descr="http://ebook.hyread.com.tw/store_images/c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258424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422" y="5466952"/>
            <a:ext cx="2745755" cy="5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4942224"/>
            <a:ext cx="1180688" cy="396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5434284"/>
            <a:ext cx="1180688" cy="395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05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683688" y="1521668"/>
            <a:ext cx="7924800" cy="5219700"/>
            <a:chOff x="683688" y="1521668"/>
            <a:chExt cx="7924800" cy="52197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88" y="1521668"/>
              <a:ext cx="7924800" cy="521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060848"/>
              <a:ext cx="6773557" cy="45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7092400" y="1016776"/>
            <a:ext cx="1872088" cy="900056"/>
            <a:chOff x="7092400" y="1016776"/>
            <a:chExt cx="1872088" cy="900056"/>
          </a:xfrm>
        </p:grpSpPr>
        <p:cxnSp>
          <p:nvCxnSpPr>
            <p:cNvPr id="40" name="直線接點 39"/>
            <p:cNvCxnSpPr/>
            <p:nvPr/>
          </p:nvCxnSpPr>
          <p:spPr>
            <a:xfrm rot="16200000" flipH="1">
              <a:off x="7888688" y="1444577"/>
              <a:ext cx="144000" cy="8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群組 19"/>
            <p:cNvGrpSpPr/>
            <p:nvPr/>
          </p:nvGrpSpPr>
          <p:grpSpPr>
            <a:xfrm>
              <a:off x="7092400" y="1016776"/>
              <a:ext cx="1872088" cy="396000"/>
              <a:chOff x="4896096" y="260648"/>
              <a:chExt cx="1872088" cy="43204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896096" y="260648"/>
                <a:ext cx="540000" cy="4320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縮小</a:t>
                </a:r>
                <a:endParaRPr lang="zh-TW" altLang="en-US" dirty="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436096" y="260648"/>
                <a:ext cx="792000" cy="4320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原尺寸</a:t>
                </a:r>
                <a:endParaRPr lang="zh-TW" altLang="en-US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228184" y="260648"/>
                <a:ext cx="540000" cy="4320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放大</a:t>
                </a:r>
                <a:endParaRPr lang="zh-TW" altLang="en-US" dirty="0"/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7380432" y="1556792"/>
              <a:ext cx="1152128" cy="36004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07624" y="1916832"/>
            <a:ext cx="864096" cy="1296144"/>
            <a:chOff x="107624" y="1916832"/>
            <a:chExt cx="864096" cy="1296144"/>
          </a:xfrm>
        </p:grpSpPr>
        <p:sp>
          <p:nvSpPr>
            <p:cNvPr id="28" name="矩形 27"/>
            <p:cNvSpPr/>
            <p:nvPr/>
          </p:nvSpPr>
          <p:spPr>
            <a:xfrm>
              <a:off x="107624" y="1916832"/>
              <a:ext cx="540000" cy="64807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eaVert" lIns="36000" rIns="36000" rtlCol="0" anchor="ctr"/>
            <a:lstStyle/>
            <a:p>
              <a:pPr algn="ctr"/>
              <a:r>
                <a:rPr lang="zh-TW" altLang="en-US" dirty="0" smtClean="0"/>
                <a:t>目次</a:t>
              </a:r>
              <a:endParaRPr lang="zh-TW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07624" y="2564904"/>
              <a:ext cx="540000" cy="64807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eaVert" lIns="36000" rIns="36000" rtlCol="0" anchor="ctr"/>
            <a:lstStyle/>
            <a:p>
              <a:pPr algn="ctr"/>
              <a:r>
                <a:rPr lang="zh-TW" altLang="en-US" dirty="0" smtClean="0"/>
                <a:t>搜尋</a:t>
              </a:r>
              <a:endParaRPr lang="zh-TW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611680" y="2060848"/>
              <a:ext cx="360040" cy="1008112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536176" y="512720"/>
            <a:ext cx="2628232" cy="1404112"/>
            <a:chOff x="4536176" y="512720"/>
            <a:chExt cx="2628232" cy="1404112"/>
          </a:xfrm>
        </p:grpSpPr>
        <p:grpSp>
          <p:nvGrpSpPr>
            <p:cNvPr id="2" name="群組 20"/>
            <p:cNvGrpSpPr/>
            <p:nvPr/>
          </p:nvGrpSpPr>
          <p:grpSpPr>
            <a:xfrm>
              <a:off x="4536176" y="512720"/>
              <a:ext cx="2628232" cy="396000"/>
              <a:chOff x="4464048" y="836712"/>
              <a:chExt cx="2628232" cy="43204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4464048" y="836712"/>
                <a:ext cx="540000" cy="4320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封面</a:t>
                </a:r>
                <a:endParaRPr lang="zh-TW" altLang="en-US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986106" y="836712"/>
                <a:ext cx="540000" cy="4320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上頁</a:t>
                </a:r>
                <a:endParaRPr lang="zh-TW" altLang="en-US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508164" y="836712"/>
                <a:ext cx="540000" cy="4320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頁碼</a:t>
                </a:r>
                <a:endParaRPr lang="zh-TW" altLang="en-US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030222" y="836712"/>
                <a:ext cx="540000" cy="4320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下頁</a:t>
                </a:r>
                <a:endParaRPr lang="zh-TW" altLang="en-US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552280" y="836712"/>
                <a:ext cx="540000" cy="4320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封底</a:t>
                </a:r>
                <a:endParaRPr lang="zh-TW" altLang="en-US" dirty="0"/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4572120" y="1556792"/>
              <a:ext cx="2592288" cy="36004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9" name="直線接點 38"/>
            <p:cNvCxnSpPr/>
            <p:nvPr/>
          </p:nvCxnSpPr>
          <p:spPr>
            <a:xfrm rot="5400000">
              <a:off x="5544264" y="1232720"/>
              <a:ext cx="648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/>
          <p:cNvGrpSpPr/>
          <p:nvPr/>
        </p:nvGrpSpPr>
        <p:grpSpPr>
          <a:xfrm>
            <a:off x="1295920" y="512720"/>
            <a:ext cx="3204192" cy="1404112"/>
            <a:chOff x="1295920" y="512720"/>
            <a:chExt cx="3204192" cy="1404112"/>
          </a:xfrm>
        </p:grpSpPr>
        <p:sp>
          <p:nvSpPr>
            <p:cNvPr id="22" name="矩形 21"/>
            <p:cNvSpPr/>
            <p:nvPr/>
          </p:nvSpPr>
          <p:spPr>
            <a:xfrm>
              <a:off x="1295920" y="1016776"/>
              <a:ext cx="1476000" cy="396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zh-TW" altLang="en-US" dirty="0" smtClean="0"/>
                <a:t>全螢幕／標準</a:t>
              </a:r>
              <a:endParaRPr lang="zh-TW" altLang="en-US" dirty="0"/>
            </a:p>
          </p:txBody>
        </p:sp>
        <p:grpSp>
          <p:nvGrpSpPr>
            <p:cNvPr id="4" name="群組 26"/>
            <p:cNvGrpSpPr/>
            <p:nvPr/>
          </p:nvGrpSpPr>
          <p:grpSpPr>
            <a:xfrm>
              <a:off x="2411880" y="512720"/>
              <a:ext cx="1548112" cy="396000"/>
              <a:chOff x="2555776" y="260648"/>
              <a:chExt cx="1548112" cy="39600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555776" y="260648"/>
                <a:ext cx="540000" cy="39600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單頁</a:t>
                </a:r>
                <a:endParaRPr lang="zh-TW" altLang="en-US" dirty="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059832" y="260648"/>
                <a:ext cx="540000" cy="39600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雙頁</a:t>
                </a:r>
                <a:endParaRPr lang="zh-TW" altLang="en-US" dirty="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563888" y="260648"/>
                <a:ext cx="540000" cy="39600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zh-TW" altLang="en-US" dirty="0" smtClean="0"/>
                  <a:t>縮圖</a:t>
                </a:r>
                <a:endParaRPr lang="zh-TW" altLang="en-US" dirty="0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3960112" y="1016776"/>
              <a:ext cx="540000" cy="396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zh-TW" altLang="en-US" dirty="0" smtClean="0"/>
                <a:t>搜尋</a:t>
              </a:r>
              <a:endParaRPr lang="zh-TW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2843928" y="1556792"/>
              <a:ext cx="1152128" cy="36004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411880" y="1556792"/>
              <a:ext cx="360040" cy="36004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068064" y="1556792"/>
              <a:ext cx="360040" cy="36004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接點 37"/>
            <p:cNvCxnSpPr/>
            <p:nvPr/>
          </p:nvCxnSpPr>
          <p:spPr>
            <a:xfrm rot="5400000">
              <a:off x="3095992" y="1232792"/>
              <a:ext cx="648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16200000" flipH="1">
              <a:off x="2488088" y="1480600"/>
              <a:ext cx="144000" cy="8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rot="16200000" flipH="1">
              <a:off x="4144272" y="1480600"/>
              <a:ext cx="144000" cy="8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59" y="210408"/>
            <a:ext cx="1955691" cy="658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06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</a:t>
            </a:r>
            <a:r>
              <a:rPr lang="zh-TW" altLang="en-US" dirty="0"/>
              <a:t>行動載</a:t>
            </a:r>
            <a:r>
              <a:rPr lang="zh-TW" altLang="en-US" dirty="0" smtClean="0"/>
              <a:t>具閱讀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320480" cy="327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5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3059832" y="1465731"/>
            <a:ext cx="3415878" cy="526131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到商店中搜尋    </a:t>
            </a:r>
            <a:r>
              <a:rPr lang="en-US" altLang="zh-TW" dirty="0" smtClean="0">
                <a:solidFill>
                  <a:schemeClr val="bg1"/>
                </a:solidFill>
              </a:rPr>
              <a:t>HyRead Library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免費安裝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677829" y="2239318"/>
            <a:ext cx="1841748" cy="1851086"/>
            <a:chOff x="1002060" y="2135877"/>
            <a:chExt cx="2316560" cy="2328306"/>
          </a:xfrm>
        </p:grpSpPr>
        <p:pic>
          <p:nvPicPr>
            <p:cNvPr id="12" name="Picture 2" descr="http://news.kron4.com/wp-content/uploads/2013/06/google_play_logo_by_silviu_eduard-d4s7k5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446" r="2666"/>
            <a:stretch/>
          </p:blipFill>
          <p:spPr bwMode="auto">
            <a:xfrm>
              <a:off x="1002060" y="3746926"/>
              <a:ext cx="2316560" cy="717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screenshots.softonic.cn/cn/scrn/3336000/3336209/google-play-store-09-535x53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396" y="2135877"/>
              <a:ext cx="1706117" cy="170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26799"/>
            <a:ext cx="1562213" cy="19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0579" y="3184544"/>
            <a:ext cx="1324979" cy="13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S00USER1\AppData\Local\Microsoft\Windows\Temporary Internet Files\Content.IE5\HDAF8FFP\MC900442125[2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3156" y="1268760"/>
            <a:ext cx="945108" cy="9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4925251" y="3656692"/>
            <a:ext cx="1399654" cy="6932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7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1" y="768052"/>
            <a:ext cx="7981950" cy="5829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17379" y="2562339"/>
            <a:ext cx="1506349" cy="468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圖說文字 2"/>
          <p:cNvSpPr/>
          <p:nvPr/>
        </p:nvSpPr>
        <p:spPr>
          <a:xfrm>
            <a:off x="2474392" y="2276872"/>
            <a:ext cx="6336704" cy="753830"/>
          </a:xfrm>
          <a:prstGeom prst="wedgeRectCallout">
            <a:avLst>
              <a:gd name="adj1" fmla="val -57726"/>
              <a:gd name="adj2" fmla="val 2054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於</a:t>
            </a:r>
            <a:r>
              <a:rPr lang="zh-TW" altLang="en-US" sz="2400" dirty="0" smtClean="0"/>
              <a:t>左方圖書館列表中點選「您的圖書館」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701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hyweb</Template>
  <TotalTime>3564</TotalTime>
  <Words>256</Words>
  <Application>Microsoft Office PowerPoint</Application>
  <PresentationFormat>如螢幕大小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匯合</vt:lpstr>
      <vt:lpstr>投影片 1</vt:lpstr>
      <vt:lpstr>支援多種載具閱讀</vt:lpstr>
      <vt:lpstr>HyRead電子雜誌平台 http://kcbsntpc.ebook.hyread.com.tw</vt:lpstr>
      <vt:lpstr>雜誌</vt:lpstr>
      <vt:lpstr>借閱雜誌</vt:lpstr>
      <vt:lpstr>投影片 6</vt:lpstr>
      <vt:lpstr>用行動載具閱讀</vt:lpstr>
      <vt:lpstr>免費安裝APP</vt:lpstr>
      <vt:lpstr>投影片 9</vt:lpstr>
      <vt:lpstr>投影片 10</vt:lpstr>
      <vt:lpstr>投影片 11</vt:lpstr>
      <vt:lpstr>投影片 12</vt:lpstr>
      <vt:lpstr>投影片 13</vt:lpstr>
      <vt:lpstr>閱讀軟體下載</vt:lpstr>
      <vt:lpstr>客服專線：(02)2395-6966 分機2555 客服信箱：service@hyread.com.tw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Grace</dc:creator>
  <cp:lastModifiedBy>S00-A1056</cp:lastModifiedBy>
  <cp:revision>377</cp:revision>
  <dcterms:created xsi:type="dcterms:W3CDTF">2011-05-19T02:44:17Z</dcterms:created>
  <dcterms:modified xsi:type="dcterms:W3CDTF">2015-01-09T07:26:25Z</dcterms:modified>
</cp:coreProperties>
</file>